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394" r:id="rId3"/>
    <p:sldId id="469" r:id="rId4"/>
    <p:sldId id="541" r:id="rId5"/>
    <p:sldId id="470" r:id="rId6"/>
    <p:sldId id="472" r:id="rId7"/>
    <p:sldId id="473" r:id="rId8"/>
    <p:sldId id="474" r:id="rId9"/>
    <p:sldId id="475" r:id="rId10"/>
    <p:sldId id="476" r:id="rId11"/>
    <p:sldId id="540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457" r:id="rId68"/>
    <p:sldId id="542" r:id="rId69"/>
    <p:sldId id="543" r:id="rId70"/>
    <p:sldId id="544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4125AD-4105-483D-888A-DAFDF6EA0C49}">
          <p14:sldIdLst>
            <p14:sldId id="394"/>
            <p14:sldId id="469"/>
            <p14:sldId id="541"/>
          </p14:sldIdLst>
        </p14:section>
        <p14:section name="Problem Solving" id="{8BC50B56-FB6F-4942-BF77-29DC21A717E7}">
          <p14:sldIdLst>
            <p14:sldId id="470"/>
            <p14:sldId id="472"/>
            <p14:sldId id="473"/>
            <p14:sldId id="474"/>
            <p14:sldId id="475"/>
            <p14:sldId id="476"/>
            <p14:sldId id="540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Summary" id="{336C76B7-9D12-427D-9976-EC58CD1D4CCC}">
          <p14:sldIdLst>
            <p14:sldId id="457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496" autoAdjust="0"/>
  </p:normalViewPr>
  <p:slideViewPr>
    <p:cSldViewPr>
      <p:cViewPr varScale="1">
        <p:scale>
          <a:sx n="101" d="100"/>
          <a:sy n="101" d="100"/>
        </p:scale>
        <p:origin x="120" y="2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6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5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407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91942" cy="1606762"/>
          </a:xfrm>
        </p:spPr>
        <p:txBody>
          <a:bodyPr>
            <a:normAutofit/>
          </a:bodyPr>
          <a:lstStyle/>
          <a:p>
            <a:r>
              <a:rPr lang="en-US" dirty="0"/>
              <a:t>Methodology of</a:t>
            </a:r>
            <a:br>
              <a:rPr lang="bg-BG" dirty="0"/>
            </a:br>
            <a:r>
              <a:rPr lang="en-US" dirty="0"/>
              <a:t>Problem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317095"/>
            <a:ext cx="7991942" cy="1373772"/>
          </a:xfrm>
        </p:spPr>
        <p:txBody>
          <a:bodyPr>
            <a:normAutofit/>
          </a:bodyPr>
          <a:lstStyle/>
          <a:p>
            <a:r>
              <a:rPr lang="en-US" dirty="0"/>
              <a:t>Efficiently Solving Computer Programming Problems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00871" y="3776165"/>
            <a:ext cx="130939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</a:t>
            </a:r>
            <a:br>
              <a:rPr lang="bg-BG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Solving</a:t>
            </a:r>
          </a:p>
        </p:txBody>
      </p:sp>
      <p:pic>
        <p:nvPicPr>
          <p:cNvPr id="13" name="Picture 2" descr="http://www.cs4fn.org/quantum/images/quantumuniverse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618412" y="4185127"/>
            <a:ext cx="3810000" cy="2009485"/>
          </a:xfrm>
          <a:prstGeom prst="roundRect">
            <a:avLst>
              <a:gd name="adj" fmla="val 4965"/>
            </a:avLst>
          </a:prstGeom>
          <a:noFill/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1151122"/>
            <a:ext cx="6437399" cy="547211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Squared paper </a:t>
            </a:r>
            <a:r>
              <a:rPr lang="en-US" dirty="0"/>
              <a:t>works best for algorithmic problems</a:t>
            </a:r>
          </a:p>
          <a:p>
            <a:pPr lvl="1"/>
            <a:r>
              <a:rPr lang="en-US" dirty="0"/>
              <a:t>Easy to draw a table</a:t>
            </a:r>
          </a:p>
          <a:p>
            <a:pPr lvl="1"/>
            <a:r>
              <a:rPr lang="en-US" dirty="0"/>
              <a:t>Easy to draw a coordinate system with objects at it</a:t>
            </a:r>
          </a:p>
          <a:p>
            <a:pPr lvl="1"/>
            <a:r>
              <a:rPr lang="en-US" dirty="0"/>
              <a:t>Easy to calculate distances</a:t>
            </a:r>
            <a:endParaRPr lang="bg-BG" dirty="0"/>
          </a:p>
          <a:p>
            <a:pPr lvl="1"/>
            <a:r>
              <a:rPr lang="en-US" dirty="0"/>
              <a:t>Easy to sketch a problem and solution idea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Squared Paper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304" b="1208"/>
          <a:stretch/>
        </p:blipFill>
        <p:spPr>
          <a:xfrm>
            <a:off x="751118" y="1151121"/>
            <a:ext cx="4051071" cy="5282222"/>
          </a:xfrm>
          <a:prstGeom prst="roundRect">
            <a:avLst>
              <a:gd name="adj" fmla="val 2782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27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pPr lvl="1"/>
            <a:r>
              <a:rPr lang="en-US" dirty="0"/>
              <a:t>We can sketch it to start thinking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Some ideas immediately come, e.g.</a:t>
            </a:r>
          </a:p>
          <a:p>
            <a:pPr lvl="2"/>
            <a:r>
              <a:rPr lang="en-US" dirty="0"/>
              <a:t>Split the deck into two parts and swap them a multiple times</a:t>
            </a:r>
          </a:p>
          <a:p>
            <a:pPr lvl="2"/>
            <a:r>
              <a:rPr lang="en-US" dirty="0"/>
              <a:t>Swap 2 random cards a random number of times</a:t>
            </a:r>
          </a:p>
          <a:p>
            <a:pPr lvl="2"/>
            <a:r>
              <a:rPr lang="en-US" dirty="0"/>
              <a:t>Swap each card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and Pen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3990" y="2609162"/>
            <a:ext cx="6357668" cy="1353238"/>
          </a:xfrm>
          <a:prstGeom prst="roundRect">
            <a:avLst>
              <a:gd name="adj" fmla="val 295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18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5206"/>
            <a:ext cx="10363200" cy="820600"/>
          </a:xfrm>
        </p:spPr>
        <p:txBody>
          <a:bodyPr/>
          <a:lstStyle/>
          <a:p>
            <a:r>
              <a:rPr lang="en-US"/>
              <a:t>Invent Ideas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/>
              <a:t>Think-up, Invent Ideas and Check Them</a:t>
            </a:r>
            <a:endParaRPr lang="en-US" dirty="0"/>
          </a:p>
        </p:txBody>
      </p:sp>
      <p:pic>
        <p:nvPicPr>
          <p:cNvPr id="56322" name="Picture 2" descr="http://www.21stcentury.co.uk/images/mind/lightbulbs-into-he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0814" y="1320006"/>
            <a:ext cx="4267198" cy="3200400"/>
          </a:xfrm>
          <a:prstGeom prst="roundRect">
            <a:avLst>
              <a:gd name="adj" fmla="val 422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68857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 of the problem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it </a:t>
            </a:r>
            <a:r>
              <a:rPr lang="en-US" dirty="0"/>
              <a:t>on the sheet of paper</a:t>
            </a:r>
          </a:p>
          <a:p>
            <a:r>
              <a:rPr lang="en-US" dirty="0"/>
              <a:t>Next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invent some idea </a:t>
            </a:r>
            <a:r>
              <a:rPr lang="en-US" dirty="0"/>
              <a:t>that works for your example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</a:t>
            </a:r>
            <a:r>
              <a:rPr lang="en-US" dirty="0"/>
              <a:t> if your idea will work for other examples</a:t>
            </a:r>
          </a:p>
          <a:p>
            <a:pPr lvl="1"/>
            <a:r>
              <a:rPr lang="en-US" dirty="0"/>
              <a:t>Try to find a case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breaks</a:t>
            </a:r>
            <a:r>
              <a:rPr lang="en-US" dirty="0"/>
              <a:t> your idea</a:t>
            </a:r>
          </a:p>
          <a:p>
            <a:pPr lvl="1"/>
            <a:r>
              <a:rPr lang="en-US" dirty="0"/>
              <a:t>Try challenging examples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unusual cases</a:t>
            </a:r>
          </a:p>
          <a:p>
            <a:r>
              <a:rPr lang="en-US" dirty="0"/>
              <a:t>If you find your idea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/>
              <a:t>,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 it</a:t>
            </a:r>
          </a:p>
          <a:p>
            <a:pPr lvl="1"/>
            <a:r>
              <a:rPr lang="en-US" dirty="0"/>
              <a:t>Or just invent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Up, Invent and Try Ideas</a:t>
            </a:r>
          </a:p>
        </p:txBody>
      </p:sp>
    </p:spTree>
    <p:extLst>
      <p:ext uri="{BB962C8B-B14F-4D97-AF65-F5344CB8AC3E}">
        <p14:creationId xmlns:p14="http://schemas.microsoft.com/office/powerpoint/2010/main" val="3866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r>
              <a:rPr lang="en-US" dirty="0"/>
              <a:t>Idea #1: random number of 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 deck </a:t>
            </a:r>
            <a:r>
              <a:rPr lang="en-US" dirty="0"/>
              <a:t>into left and right part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How to represent the cards?</a:t>
            </a:r>
          </a:p>
          <a:p>
            <a:pPr lvl="1"/>
            <a:r>
              <a:rPr lang="en-US" dirty="0"/>
              <a:t>How to chose a random split point?</a:t>
            </a:r>
          </a:p>
          <a:p>
            <a:pPr lvl="1"/>
            <a:r>
              <a:rPr lang="en-US" dirty="0"/>
              <a:t>How to perform the exchange?</a:t>
            </a:r>
          </a:p>
          <a:p>
            <a:r>
              <a:rPr lang="en-US" dirty="0"/>
              <a:t>Idea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each card with a random card</a:t>
            </a:r>
          </a:p>
          <a:p>
            <a:pPr lvl="1"/>
            <a:r>
              <a:rPr lang="en-US" dirty="0"/>
              <a:t>How many times to repeat this?</a:t>
            </a:r>
          </a:p>
          <a:p>
            <a:pPr lvl="1"/>
            <a:r>
              <a:rPr lang="en-US" dirty="0"/>
              <a:t>Is this fast enough?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2 random cards a random number of times</a:t>
            </a:r>
          </a:p>
          <a:p>
            <a:pPr lvl="1"/>
            <a:r>
              <a:rPr lang="en-US" dirty="0"/>
              <a:t>How to choose two random cards?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choose a random card and insert it in front of the deck</a:t>
            </a:r>
          </a:p>
          <a:p>
            <a:pPr lvl="1"/>
            <a:r>
              <a:rPr lang="en-US" dirty="0"/>
              <a:t>How to choose random card?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#5: do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another idea</a:t>
            </a:r>
            <a:r>
              <a:rPr lang="en-US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1763"/>
            <a:ext cx="10363200" cy="820600"/>
          </a:xfrm>
        </p:spPr>
        <p:txBody>
          <a:bodyPr/>
          <a:lstStyle/>
          <a:p>
            <a:r>
              <a:rPr lang="en-US"/>
              <a:t>Divide and Conquer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769931"/>
            <a:ext cx="10363200" cy="630869"/>
          </a:xfrm>
        </p:spPr>
        <p:txBody>
          <a:bodyPr/>
          <a:lstStyle/>
          <a:p>
            <a:r>
              <a:rPr lang="en-US" sz="3600" dirty="0"/>
              <a:t>Decompose Problems into Manageable Pieces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3427412" y="1143000"/>
            <a:ext cx="5334002" cy="3332634"/>
          </a:xfrm>
          <a:prstGeom prst="roundRect">
            <a:avLst>
              <a:gd name="adj" fmla="val 3798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78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decomposition</a:t>
            </a:r>
            <a:r>
              <a:rPr lang="en-US" dirty="0"/>
              <a:t> is natural in engineering</a:t>
            </a:r>
          </a:p>
          <a:p>
            <a:pPr lvl="1"/>
            <a:r>
              <a:rPr lang="en-US" dirty="0"/>
              <a:t>It happens every day in the industry</a:t>
            </a:r>
          </a:p>
          <a:p>
            <a:pPr lvl="1"/>
            <a:r>
              <a:rPr lang="en-US" dirty="0"/>
              <a:t>Projects are decomposed into subprojects</a:t>
            </a:r>
          </a:p>
          <a:p>
            <a:r>
              <a:rPr lang="en-US" dirty="0"/>
              <a:t>Complex problems could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decomposed</a:t>
            </a:r>
            <a:r>
              <a:rPr lang="en-US" dirty="0"/>
              <a:t> into several smaller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/>
              <a:t>Technique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 and Conquer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Small problems could easily be solved</a:t>
            </a:r>
          </a:p>
          <a:p>
            <a:pPr lvl="1"/>
            <a:r>
              <a:rPr lang="en-US" dirty="0"/>
              <a:t>Smaller sub-problems could be further decomposed as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the Problem</a:t>
            </a:r>
          </a:p>
        </p:txBody>
      </p:sp>
    </p:spTree>
    <p:extLst>
      <p:ext uri="{BB962C8B-B14F-4D97-AF65-F5344CB8AC3E}">
        <p14:creationId xmlns:p14="http://schemas.microsoft.com/office/powerpoint/2010/main" val="29944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try idea #1:</a:t>
            </a:r>
          </a:p>
          <a:p>
            <a:pPr lvl="1"/>
            <a:r>
              <a:rPr lang="en-US" dirty="0"/>
              <a:t>Split the deck into left and right part and swap them (many times)</a:t>
            </a:r>
          </a:p>
          <a:p>
            <a:r>
              <a:rPr lang="en-US" dirty="0"/>
              <a:t>Divide and conquer</a:t>
            </a:r>
          </a:p>
          <a:p>
            <a:pPr lvl="1"/>
            <a:r>
              <a:rPr lang="en-US" dirty="0"/>
              <a:t>Sub-problem #1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</a:t>
            </a:r>
            <a:r>
              <a:rPr lang="en-US" dirty="0"/>
              <a:t>) – split the deck into two random parts and exchange them</a:t>
            </a:r>
          </a:p>
          <a:p>
            <a:pPr lvl="1"/>
            <a:r>
              <a:rPr lang="en-US" dirty="0"/>
              <a:t>Sub-problem #2 – choosing a random split point</a:t>
            </a:r>
          </a:p>
          <a:p>
            <a:pPr lvl="1"/>
            <a:r>
              <a:rPr lang="en-US" dirty="0"/>
              <a:t>Sub-problem #3 – combining single exchanges</a:t>
            </a:r>
          </a:p>
          <a:p>
            <a:pPr lvl="2"/>
            <a:r>
              <a:rPr lang="en-US" dirty="0"/>
              <a:t>How many times to perform "single exchange"?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4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deck into two parts at random split point</a:t>
            </a:r>
          </a:p>
          <a:p>
            <a:pPr lvl="1"/>
            <a:r>
              <a:rPr lang="en-US" dirty="0"/>
              <a:t>And exchange these 2 parts</a:t>
            </a:r>
          </a:p>
          <a:p>
            <a:r>
              <a:rPr lang="en-US" dirty="0"/>
              <a:t>We visualize this by paper and pen: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#1 (Single Exchange)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2731" y="3352800"/>
            <a:ext cx="5180186" cy="3102982"/>
          </a:xfrm>
          <a:prstGeom prst="roundRect">
            <a:avLst>
              <a:gd name="adj" fmla="val 3889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8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684576"/>
                  </p:ext>
                </p:extLst>
              </p:nvPr>
            </p:nvGraphicFramePr>
            <p:xfrm>
              <a:off x="3960812" y="2057400"/>
              <a:ext cx="4800203" cy="2700818"/>
            </p:xfrm>
            <a:graphic>
              <a:graphicData uri="http://schemas.microsoft.com/office/powerpoint/2016/sectionzoom">
                <psez:sectionZm>
                  <psez:sectionZmObj sectionId="{8BC50B56-FB6F-4942-BF77-29DC21A717E7}">
                    <psez:zmPr id="{92EF79E9-CA23-42A5-A792-56A2FA3AF0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203" cy="27008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812" y="2057400"/>
                <a:ext cx="4800203" cy="27008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97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 random split point</a:t>
            </a:r>
          </a:p>
          <a:p>
            <a:pPr lvl="1"/>
            <a:r>
              <a:rPr lang="en-US" dirty="0"/>
              <a:t>Need to understand the concept of pseudo-random numbers and how to use it</a:t>
            </a:r>
          </a:p>
          <a:p>
            <a:pPr lvl="1"/>
            <a:r>
              <a:rPr lang="en-US" dirty="0"/>
              <a:t>In Internet lots of examples are available, some of them incorrect</a:t>
            </a:r>
          </a:p>
          <a:p>
            <a:r>
              <a:rPr lang="en-US" dirty="0"/>
              <a:t>The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System.Random</a:t>
            </a:r>
            <a:r>
              <a:rPr lang="en-US" dirty="0"/>
              <a:t> can do the job</a:t>
            </a:r>
          </a:p>
          <a:p>
            <a:r>
              <a:rPr lang="en-US" dirty="0"/>
              <a:t>Important detail is that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/>
              <a:t> class should be instantiated only once</a:t>
            </a:r>
          </a:p>
          <a:p>
            <a:pPr lvl="1"/>
            <a:r>
              <a:rPr lang="en-US" dirty="0"/>
              <a:t>Not at each random number generation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 sequence of single exchanges to solve the initial problem</a:t>
            </a:r>
          </a:p>
          <a:p>
            <a:pPr lvl="1"/>
            <a:r>
              <a:rPr lang="en-US" dirty="0"/>
              <a:t>How many times to perform single exchanges to reliably randomize the deck?</a:t>
            </a:r>
          </a:p>
          <a:p>
            <a:pPr lvl="1"/>
            <a:r>
              <a:rPr lang="en-US" dirty="0"/>
              <a:t>N times (where N is the number of the cards) seems enough</a:t>
            </a:r>
          </a:p>
          <a:p>
            <a:r>
              <a:rPr lang="en-US" dirty="0"/>
              <a:t>We have an algorithm:</a:t>
            </a:r>
          </a:p>
          <a:p>
            <a:pPr lvl="1"/>
            <a:r>
              <a:rPr lang="en-US" dirty="0"/>
              <a:t>N times split at random position and exchange the left and right parts of the deck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1cat.biz/wp-content/uploads/2008/12/inspect-expect-thum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579813" y="1080739"/>
            <a:ext cx="5029198" cy="3441030"/>
          </a:xfrm>
          <a:prstGeom prst="roundRect">
            <a:avLst>
              <a:gd name="adj" fmla="val 1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Check-up Your Ideas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Don't go Ahead before Checking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 your ideas </a:t>
            </a:r>
            <a:r>
              <a:rPr lang="en-US" dirty="0"/>
              <a:t>with examples</a:t>
            </a:r>
          </a:p>
          <a:p>
            <a:pPr lvl="1"/>
            <a:r>
              <a:rPr lang="en-US" dirty="0"/>
              <a:t>It is better to find a problem before the idea is implemented</a:t>
            </a:r>
          </a:p>
          <a:p>
            <a:pPr lvl="1"/>
            <a:r>
              <a:rPr lang="en-US" dirty="0"/>
              <a:t>When the code is written, changing your ideas radically costs a lot of time and effort</a:t>
            </a:r>
          </a:p>
          <a:p>
            <a:r>
              <a:rPr lang="en-US" dirty="0"/>
              <a:t>Carefully select examples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</a:t>
            </a:r>
          </a:p>
          <a:p>
            <a:pPr lvl="1"/>
            <a:r>
              <a:rPr lang="en-US" dirty="0"/>
              <a:t>Examples should be simple enough to be checked by hand in a minute</a:t>
            </a:r>
          </a:p>
          <a:p>
            <a:pPr lvl="1"/>
            <a:r>
              <a:rPr lang="en-US" dirty="0"/>
              <a:t>Examples should be complex enough to cover the most general case, not just an isolated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Let's check the idea: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After 3 random splits and swaps we obtain the start position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</a:t>
            </a:r>
            <a:r>
              <a:rPr lang="en-US" dirty="0">
                <a:sym typeface="Wingdings" pitchFamily="2" charset="2"/>
              </a:rPr>
              <a:t>eems like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serious problem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 – Example</a:t>
            </a:r>
            <a:endParaRPr lang="en-US" dirty="0"/>
          </a:p>
        </p:txBody>
      </p:sp>
      <p:pic>
        <p:nvPicPr>
          <p:cNvPr id="2050" name="Picture 2" descr="Cards-Shift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4" t="-5955" r="-3664" b="-5211"/>
          <a:stretch>
            <a:fillRect/>
          </a:stretch>
        </p:blipFill>
        <p:spPr bwMode="auto">
          <a:xfrm>
            <a:off x="3424236" y="1876391"/>
            <a:ext cx="5337176" cy="3188668"/>
          </a:xfrm>
          <a:prstGeom prst="roundRect">
            <a:avLst>
              <a:gd name="adj" fmla="val 838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when you find your idea is not working in all cases?</a:t>
            </a:r>
          </a:p>
          <a:p>
            <a:pPr lvl="1"/>
            <a:r>
              <a:rPr lang="en-US" dirty="0"/>
              <a:t>Try to fix your idea</a:t>
            </a:r>
          </a:p>
          <a:p>
            <a:pPr lvl="2"/>
            <a:r>
              <a:rPr lang="en-US" dirty="0"/>
              <a:t>Sometimes a small change could fix the problem</a:t>
            </a:r>
          </a:p>
          <a:p>
            <a:pPr lvl="1"/>
            <a:r>
              <a:rPr lang="en-US" dirty="0"/>
              <a:t>Invent new idea and carefully check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</a:p>
          <a:p>
            <a:pPr lvl="1"/>
            <a:r>
              <a:rPr lang="en-US" dirty="0"/>
              <a:t>Usually your first idea is not the best</a:t>
            </a:r>
          </a:p>
          <a:p>
            <a:pPr lvl="1"/>
            <a:r>
              <a:rPr lang="en-US" dirty="0"/>
              <a:t>Invent ideas, check them, try various cases, find problems, fix them, invent better ideas,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 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New idea #1 – multiple times select 2 random cards and exchange them</a:t>
            </a:r>
          </a:p>
          <a:p>
            <a:pPr lvl="1"/>
            <a:r>
              <a:rPr lang="en-US" dirty="0"/>
              <a:t>New idea #2 – multiple times select a random card and exchange it with the first card</a:t>
            </a:r>
          </a:p>
          <a:p>
            <a:pPr lvl="1"/>
            <a:r>
              <a:rPr lang="en-US" dirty="0"/>
              <a:t>New idea #3 – multiple times select a random card and move it to an external list</a:t>
            </a:r>
          </a:p>
          <a:p>
            <a:r>
              <a:rPr lang="en-US" dirty="0"/>
              <a:t>Let's check the new idea #2</a:t>
            </a:r>
          </a:p>
          <a:p>
            <a:pPr lvl="1"/>
            <a:r>
              <a:rPr lang="en-US" dirty="0"/>
              <a:t>Is it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the New Idea – Example</a:t>
            </a:r>
            <a:endParaRPr lang="en-US" dirty="0"/>
          </a:p>
        </p:txBody>
      </p:sp>
      <p:pic>
        <p:nvPicPr>
          <p:cNvPr id="3074" name="Picture 2" descr="Cards-Mix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43" t="-1455" r="-2858" b="-3314"/>
          <a:stretch>
            <a:fillRect/>
          </a:stretch>
        </p:blipFill>
        <p:spPr bwMode="auto">
          <a:xfrm>
            <a:off x="3351212" y="1295400"/>
            <a:ext cx="5105400" cy="5058888"/>
          </a:xfrm>
          <a:prstGeom prst="roundRect">
            <a:avLst>
              <a:gd name="adj" fmla="val 1149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5044044"/>
            <a:ext cx="2133600" cy="914400"/>
          </a:xfrm>
          <a:prstGeom prst="wedgeRoundRectCallout">
            <a:avLst>
              <a:gd name="adj1" fmla="val -76301"/>
              <a:gd name="adj2" fmla="val 3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The result seems correct</a:t>
            </a:r>
          </a:p>
        </p:txBody>
      </p:sp>
    </p:spTree>
    <p:extLst>
      <p:ext uri="{BB962C8B-B14F-4D97-AF65-F5344CB8AC3E}">
        <p14:creationId xmlns:p14="http://schemas.microsoft.com/office/powerpoint/2010/main" val="1228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sandbarstosunsets.com/wp-content/uploads/2008/11/analyzing-data-graph-with-magnifying-g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2" y="952500"/>
            <a:ext cx="4724400" cy="3543300"/>
          </a:xfrm>
          <a:prstGeom prst="roundRect">
            <a:avLst>
              <a:gd name="adj" fmla="val 2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Think about 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Select Data Structures that Will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before you start coding</a:t>
            </a:r>
          </a:p>
          <a:p>
            <a:pPr lvl="1"/>
            <a:r>
              <a:rPr lang="en-US" dirty="0"/>
              <a:t>Think how to represent input data</a:t>
            </a:r>
          </a:p>
          <a:p>
            <a:pPr lvl="1"/>
            <a:r>
              <a:rPr lang="en-US" dirty="0"/>
              <a:t>Think how to represent intermediate program states</a:t>
            </a:r>
          </a:p>
          <a:p>
            <a:pPr lvl="1"/>
            <a:r>
              <a:rPr lang="en-US" dirty="0"/>
              <a:t>Think how to represent the requested output</a:t>
            </a:r>
          </a:p>
          <a:p>
            <a:r>
              <a:rPr lang="en-US" dirty="0"/>
              <a:t>You could find that your idea cannot be implemented efficiently</a:t>
            </a:r>
          </a:p>
          <a:p>
            <a:pPr lvl="1"/>
            <a:r>
              <a:rPr lang="en-US" dirty="0"/>
              <a:t>Or implementation will be very complex or inefficient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Choosing Appropriate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a single card?</a:t>
            </a:r>
          </a:p>
          <a:p>
            <a:pPr lvl="1"/>
            <a:r>
              <a:rPr lang="en-US" dirty="0"/>
              <a:t>The best idea is to create a structure /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en-US" dirty="0"/>
              <a:t> – could be string, </a:t>
            </a:r>
            <a:r>
              <a:rPr lang="en-US" noProof="1"/>
              <a:t>int</a:t>
            </a:r>
            <a:r>
              <a:rPr lang="en-US" dirty="0"/>
              <a:t> or enumeration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– enumeration</a:t>
            </a:r>
          </a:p>
          <a:p>
            <a:r>
              <a:rPr lang="en-US" dirty="0"/>
              <a:t>How to represent a deck of cards?</a:t>
            </a:r>
          </a:p>
          <a:p>
            <a:pPr lvl="1"/>
            <a:r>
              <a:rPr lang="en-US" dirty="0"/>
              <a:t>Array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Card[]</a:t>
            </a:r>
          </a:p>
          <a:p>
            <a:pPr lvl="1"/>
            <a:r>
              <a:rPr lang="en-US" dirty="0"/>
              <a:t>Indexed list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– not a fit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Appropriate Data Structures – Example</a:t>
            </a:r>
          </a:p>
        </p:txBody>
      </p:sp>
    </p:spTree>
    <p:extLst>
      <p:ext uri="{BB962C8B-B14F-4D97-AF65-F5344CB8AC3E}">
        <p14:creationId xmlns:p14="http://schemas.microsoft.com/office/powerpoint/2010/main" val="7844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Efficiency and Performance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Is Your Algorithm Fast Enough?</a:t>
            </a:r>
            <a:endParaRPr lang="en-US" dirty="0"/>
          </a:p>
        </p:txBody>
      </p:sp>
      <p:pic>
        <p:nvPicPr>
          <p:cNvPr id="36866" name="Picture 2" descr="http://www.cronyinfotech.com/wp-content/uploads/custom/perform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898" y="1020220"/>
            <a:ext cx="5819114" cy="3475580"/>
          </a:xfrm>
          <a:prstGeom prst="roundRect">
            <a:avLst>
              <a:gd name="adj" fmla="val 29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433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efficiency</a:t>
            </a:r>
            <a:r>
              <a:rPr lang="en-US" dirty="0"/>
              <a:t> before writing the first line of code</a:t>
            </a:r>
          </a:p>
          <a:p>
            <a:pPr lvl="1"/>
            <a:r>
              <a:rPr lang="en-US" dirty="0"/>
              <a:t>Estimate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 time </a:t>
            </a:r>
            <a:r>
              <a:rPr lang="en-US" dirty="0"/>
              <a:t>(asymptotic complexity)</a:t>
            </a:r>
          </a:p>
          <a:p>
            <a:pPr lvl="1"/>
            <a:r>
              <a:rPr lang="en-US" dirty="0"/>
              <a:t>Check the requirements</a:t>
            </a:r>
          </a:p>
          <a:p>
            <a:pPr lvl="2"/>
            <a:r>
              <a:rPr lang="en-US" dirty="0"/>
              <a:t>Will your algorithm be fast enough to conform with them?</a:t>
            </a:r>
          </a:p>
          <a:p>
            <a:r>
              <a:rPr lang="en-US" dirty="0"/>
              <a:t>You don't want to implement your algorithm and find that it is slow when testing</a:t>
            </a:r>
          </a:p>
          <a:p>
            <a:pPr lvl="1"/>
            <a:r>
              <a:rPr lang="en-US" dirty="0"/>
              <a:t>You will lose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About the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8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solution is sometimes just not needed</a:t>
            </a:r>
          </a:p>
          <a:p>
            <a:r>
              <a:rPr lang="en-US" dirty="0"/>
              <a:t>Read carefully your problem statement</a:t>
            </a:r>
          </a:p>
          <a:p>
            <a:r>
              <a:rPr lang="en-US" dirty="0"/>
              <a:t>Sometimes ugly solutions could work for your requirements and it will cost you less time</a:t>
            </a:r>
          </a:p>
          <a:p>
            <a:r>
              <a:rPr lang="en-US" dirty="0"/>
              <a:t>Example: if you need to sort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numbers, any algorithm will work well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0..500</a:t>
            </a:r>
            <a:r>
              <a:rPr lang="en-US" dirty="0"/>
              <a:t>]</a:t>
            </a:r>
          </a:p>
          <a:p>
            <a:r>
              <a:rPr lang="en-US" dirty="0"/>
              <a:t>Implement complex algorithms only when the problem really needs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is not Always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cards do we have?</a:t>
            </a:r>
          </a:p>
          <a:p>
            <a:pPr lvl="1"/>
            <a:r>
              <a:rPr lang="en-US" dirty="0"/>
              <a:t>In a typical deck we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</a:p>
          <a:p>
            <a:pPr lvl="2"/>
            <a:r>
              <a:rPr lang="en-US" dirty="0"/>
              <a:t>No matter how fast the algorithm is – it will work fast enough</a:t>
            </a:r>
          </a:p>
          <a:p>
            <a:pPr lvl="1"/>
            <a:r>
              <a:rPr lang="en-US" dirty="0"/>
              <a:t>If we have N cards, we perform N swaps </a:t>
            </a:r>
            <a:r>
              <a:rPr lang="en-US" dirty="0">
                <a:sym typeface="Wingdings" pitchFamily="2" charset="2"/>
              </a:rPr>
              <a:t> the expected running time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 </a:t>
            </a:r>
            <a:r>
              <a:rPr lang="en-US" dirty="0">
                <a:sym typeface="Wingdings" pitchFamily="2" charset="2"/>
              </a:rPr>
              <a:t>will work fast for millions of cards</a:t>
            </a:r>
          </a:p>
          <a:p>
            <a:r>
              <a:rPr lang="en-US" dirty="0">
                <a:sym typeface="Wingdings" pitchFamily="2" charset="2"/>
              </a:rPr>
              <a:t>Conclusion:</a:t>
            </a:r>
          </a:p>
          <a:p>
            <a:pPr lvl="1"/>
            <a:r>
              <a:rPr lang="en-US" dirty="0">
                <a:sym typeface="Wingdings" pitchFamily="2" charset="2"/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efficiency is not an issue </a:t>
            </a:r>
            <a:r>
              <a:rPr lang="en-US" dirty="0">
                <a:sym typeface="Wingdings" pitchFamily="2" charset="2"/>
              </a:rPr>
              <a:t>in this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706064"/>
            <a:ext cx="10363200" cy="719034"/>
          </a:xfrm>
        </p:spPr>
        <p:txBody>
          <a:bodyPr/>
          <a:lstStyle/>
          <a:p>
            <a:r>
              <a:rPr lang="en-US" dirty="0"/>
              <a:t>Coding and Testing Step-by-Step</a:t>
            </a:r>
          </a:p>
        </p:txBody>
      </p:sp>
      <p:pic>
        <p:nvPicPr>
          <p:cNvPr id="32770" name="Picture 2" descr="http://www.tuv.com/tib/mediadatabase/3017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82854" y="1219200"/>
            <a:ext cx="4823118" cy="3282952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5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45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Never start coding before you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</a:t>
            </a:r>
            <a:r>
              <a:rPr lang="en-US" dirty="0"/>
              <a:t>idea that will meet the requirements</a:t>
            </a:r>
          </a:p>
          <a:p>
            <a:pPr lvl="1"/>
            <a:r>
              <a:rPr lang="en-US" dirty="0"/>
              <a:t>What shall you write before you have a correct idea?</a:t>
            </a:r>
          </a:p>
          <a:p>
            <a:r>
              <a:rPr lang="en-US" dirty="0"/>
              <a:t>Checklist to follow before start of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1"/>
            <a:r>
              <a:rPr lang="en-US" dirty="0"/>
              <a:t>Ensure you have come up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idea</a:t>
            </a:r>
          </a:p>
          <a:p>
            <a:pPr lvl="1"/>
            <a:r>
              <a:rPr lang="en-US" dirty="0"/>
              <a:t>Ensure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 is correct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Coding: Check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Checklist before you start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2"/>
            <a:r>
              <a:rPr lang="en-US" dirty="0"/>
              <a:t>Yes, shuffle a given deck of cards</a:t>
            </a:r>
          </a:p>
          <a:p>
            <a:pPr lvl="1"/>
            <a:r>
              <a:rPr lang="en-US" dirty="0"/>
              <a:t>Ensure you have come up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idea</a:t>
            </a:r>
          </a:p>
          <a:p>
            <a:pPr lvl="2"/>
            <a:r>
              <a:rPr lang="en-US" dirty="0"/>
              <a:t>Yes, the idea seems correct and is tested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2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, enumeration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  <a:p>
            <a:pPr lvl="2"/>
            <a:r>
              <a:rPr lang="en-US" dirty="0"/>
              <a:t>Linear running time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good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Check List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  <a:r>
              <a:rPr lang="en-US" dirty="0"/>
              <a:t>" approach is always better than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 all, then test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Implement a piece of your program and test it</a:t>
            </a:r>
          </a:p>
          <a:p>
            <a:pPr lvl="1"/>
            <a:r>
              <a:rPr lang="en-US" dirty="0"/>
              <a:t>Then implement another piece of the program and test it</a:t>
            </a:r>
          </a:p>
          <a:p>
            <a:pPr lvl="1"/>
            <a:r>
              <a:rPr lang="en-US" dirty="0"/>
              <a:t>Finally put together all pieces and test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increments </a:t>
            </a:r>
            <a:r>
              <a:rPr lang="en-US" dirty="0"/>
              <a:t>(steps) reveal errors early</a:t>
            </a:r>
          </a:p>
          <a:p>
            <a:pPr lvl="1"/>
            <a:r>
              <a:rPr lang="en-US" dirty="0"/>
              <a:t>"Big bang" integration takes more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your Algorithm Step-by-Step</a:t>
            </a:r>
          </a:p>
        </p:txBody>
      </p:sp>
    </p:spTree>
    <p:extLst>
      <p:ext uri="{BB962C8B-B14F-4D97-AF65-F5344CB8AC3E}">
        <p14:creationId xmlns:p14="http://schemas.microsoft.com/office/powerpoint/2010/main" val="9320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Class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Card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Face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Suit Suit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string ToString()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card = "(" + this.Face + " " + this.Suit +")";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Suit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Club, Diamond, Heart, Spade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651198"/>
            <a:ext cx="10363200" cy="820600"/>
          </a:xfrm>
        </p:spPr>
        <p:txBody>
          <a:bodyPr/>
          <a:lstStyle/>
          <a:p>
            <a:r>
              <a:rPr lang="en-US" dirty="0"/>
              <a:t>Problems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529366"/>
            <a:ext cx="10363200" cy="719034"/>
          </a:xfrm>
        </p:spPr>
        <p:txBody>
          <a:bodyPr/>
          <a:lstStyle/>
          <a:p>
            <a:r>
              <a:rPr lang="en-US"/>
              <a:t>From Chaotic to Methodological Approach</a:t>
            </a:r>
            <a:endParaRPr lang="en-US" dirty="0"/>
          </a:p>
        </p:txBody>
      </p:sp>
      <p:pic>
        <p:nvPicPr>
          <p:cNvPr id="65538" name="Picture 2" descr="http://christdominion.com/images/method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6412" y="1374598"/>
            <a:ext cx="2971800" cy="2854134"/>
          </a:xfrm>
          <a:prstGeom prst="roundRect">
            <a:avLst>
              <a:gd name="adj" fmla="val 6062"/>
            </a:avLst>
          </a:prstGeom>
          <a:noFill/>
        </p:spPr>
      </p:pic>
      <p:pic>
        <p:nvPicPr>
          <p:cNvPr id="65542" name="Picture 6" descr="http://www.mvflooring.co.uk/images/puzzle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 flipH="1">
            <a:off x="2436812" y="1374598"/>
            <a:ext cx="2984500" cy="2857500"/>
          </a:xfrm>
          <a:prstGeom prst="roundRect">
            <a:avLst>
              <a:gd name="adj" fmla="val 4016"/>
            </a:avLst>
          </a:prstGeom>
          <a:noFill/>
          <a:ln>
            <a:solidFill>
              <a:srgbClr val="FFFFFF"/>
            </a:solidFill>
          </a:ln>
        </p:spPr>
      </p:pic>
      <p:pic>
        <p:nvPicPr>
          <p:cNvPr id="65544" name="Picture 8" descr="http://forum.mypostworth.com/images/right-arrow.png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2517598"/>
            <a:ext cx="855164" cy="59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957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 to get feedback as early as possible: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as 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57400"/>
            <a:ext cx="10511646" cy="22686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 card = new Card() { Face="A", Suit=Suit.Club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Console.WriteLine(card);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486400"/>
            <a:ext cx="1051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Club)</a:t>
            </a:r>
          </a:p>
        </p:txBody>
      </p:sp>
    </p:spTree>
    <p:extLst>
      <p:ext uri="{BB962C8B-B14F-4D97-AF65-F5344CB8AC3E}">
        <p14:creationId xmlns:p14="http://schemas.microsoft.com/office/powerpoint/2010/main" val="2501377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Create and Print a Deck of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084755"/>
            <a:ext cx="10058400" cy="53922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"7", Suit = Suit.Heart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Suit.Spade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"10",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"6",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"J",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PrintCards(List&lt;Card&gt; cards)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(Card card in cards) Console.Write(card);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		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4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seems to be working correctly: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Test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1981200"/>
            <a:ext cx="10823576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Heart)(A Spade)(10 Diamond)(2 Club)(6 Diamond)(J Club)</a:t>
            </a:r>
          </a:p>
        </p:txBody>
      </p:sp>
      <p:pic>
        <p:nvPicPr>
          <p:cNvPr id="25602" name="Picture 2" descr="http://ralphlosey.files.wordpress.com/2009/10/playing-cards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4223080" y="3276600"/>
            <a:ext cx="3657600" cy="2926080"/>
          </a:xfrm>
          <a:prstGeom prst="roundRect">
            <a:avLst>
              <a:gd name="adj" fmla="val 445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6560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Single Exchange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71600"/>
            <a:ext cx="102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cards[1]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761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 </a:t>
            </a:r>
            <a:r>
              <a:rPr lang="en-US" dirty="0"/>
              <a:t>we use the following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unexpected: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3912" y="1931894"/>
            <a:ext cx="104521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Suit.Heart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"4", Suit = Suit.Spade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3912" y="6015335"/>
            <a:ext cx="104521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Club)(3 Heart)(4 Spade)</a:t>
            </a:r>
          </a:p>
        </p:txBody>
      </p:sp>
    </p:spTree>
    <p:extLst>
      <p:ext uri="{BB962C8B-B14F-4D97-AF65-F5344CB8AC3E}">
        <p14:creationId xmlns:p14="http://schemas.microsoft.com/office/powerpoint/2010/main" val="175807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60812" y="3049577"/>
            <a:ext cx="1219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00318" y="3645730"/>
            <a:ext cx="1143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element of the list is at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result is again incorrect (3 times the same):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Bug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5112" y="1830377"/>
            <a:ext cx="9055100" cy="2817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65274" y="5409593"/>
            <a:ext cx="9055100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</p:txBody>
      </p:sp>
    </p:spTree>
    <p:extLst>
      <p:ext uri="{BB962C8B-B14F-4D97-AF65-F5344CB8AC3E}">
        <p14:creationId xmlns:p14="http://schemas.microsoft.com/office/powerpoint/2010/main" val="3465912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4706" y="2710643"/>
            <a:ext cx="157330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exclusive end range: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The result now seems 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20912" y="1752601"/>
            <a:ext cx="7683500" cy="29692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8212" y="5461337"/>
            <a:ext cx="76835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</p:txBody>
      </p:sp>
    </p:spTree>
    <p:extLst>
      <p:ext uri="{BB962C8B-B14F-4D97-AF65-F5344CB8AC3E}">
        <p14:creationId xmlns:p14="http://schemas.microsoft.com/office/powerpoint/2010/main" val="4194503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Shuffle the entire deck of cards: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result is surprisingly incorrect: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Shuffle the Deck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712" y="1981200"/>
            <a:ext cx="108839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&lt;=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0712" y="5486400"/>
            <a:ext cx="10883900" cy="8463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(7 Heart)(A Spade)(10 Diamond)(2 Club)(6 Diamond)(J Club)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(7 Heart)(A Spade)(10 Diamond)(2 Club)(6 Diamond)(J Club)</a:t>
            </a:r>
          </a:p>
        </p:txBody>
      </p:sp>
    </p:spTree>
    <p:extLst>
      <p:ext uri="{BB962C8B-B14F-4D97-AF65-F5344CB8AC3E}">
        <p14:creationId xmlns:p14="http://schemas.microsoft.com/office/powerpoint/2010/main" val="1103909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we step through the code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  <a:r>
              <a:rPr lang="en-US" dirty="0"/>
              <a:t>, the result seems correct: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Without the debugger the result is wrong!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Strange Bug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5312" y="2475717"/>
            <a:ext cx="10909300" cy="875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 (7 Heart)(A Spade)(10 Diamond)(2 Club)(6 Diamond)(J Club)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(10 Diamond)(7 Heart)(A Spade)(J Club)(2 Club)(6 Diamond)</a:t>
            </a:r>
          </a:p>
        </p:txBody>
      </p:sp>
      <p:pic>
        <p:nvPicPr>
          <p:cNvPr id="4098" name="Picture 2" descr="VS2008-Debugger-Cards-Bu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5627" y="3683228"/>
            <a:ext cx="6108970" cy="2233478"/>
          </a:xfrm>
          <a:prstGeom prst="roundRect">
            <a:avLst>
              <a:gd name="adj" fmla="val 2259"/>
            </a:avLst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282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90164" y="1999129"/>
            <a:ext cx="504264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</a:t>
            </a:r>
            <a:r>
              <a:rPr lang="en-US" dirty="0"/>
              <a:t> should be instantiated only once: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result finally is correct with and without the debugger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50870"/>
            <a:ext cx="105791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Random rand = new Random();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5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you are at a computer programming exam or contest</a:t>
            </a:r>
          </a:p>
          <a:p>
            <a:pPr lvl="1"/>
            <a:r>
              <a:rPr lang="en-US" dirty="0"/>
              <a:t>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problems </a:t>
            </a:r>
            <a:r>
              <a:rPr lang="en-US" dirty="0"/>
              <a:t>to solve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hours</a:t>
            </a:r>
          </a:p>
          <a:p>
            <a:r>
              <a:rPr lang="en-US" dirty="0"/>
              <a:t>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carefully </a:t>
            </a:r>
            <a:r>
              <a:rPr lang="en-US" dirty="0"/>
              <a:t>all problems and try to estimate how complex each of them is</a:t>
            </a:r>
          </a:p>
          <a:p>
            <a:pPr lvl="1"/>
            <a:r>
              <a:rPr lang="en-US" dirty="0"/>
              <a:t>Read the requirements, don't invent them!</a:t>
            </a:r>
          </a:p>
          <a:p>
            <a:pPr>
              <a:lnSpc>
                <a:spcPct val="115000"/>
              </a:lnSpc>
            </a:pPr>
            <a:r>
              <a:rPr lang="en-US" dirty="0"/>
              <a:t>Start solving the easiest</a:t>
            </a:r>
            <a:r>
              <a:rPr lang="bg-BG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 to solve </a:t>
            </a:r>
            <a:r>
              <a:rPr lang="en-US" dirty="0"/>
              <a:t>problem first!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Leave the most complex / slow to solve problem last!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Approach the next problem when the previous is well 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and Analyze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3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Testing the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  <p:pic>
        <p:nvPicPr>
          <p:cNvPr id="1026" name="Picture 2" descr="http://blog.grio.com/wp-content/uploads/2013/04/unit_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939461"/>
            <a:ext cx="5486398" cy="3645408"/>
          </a:xfrm>
          <a:prstGeom prst="roundRect">
            <a:avLst>
              <a:gd name="adj" fmla="val 7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41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Wise software engineers say that:</a:t>
            </a:r>
          </a:p>
          <a:p>
            <a:pPr lvl="1"/>
            <a:r>
              <a:rPr lang="en-US" dirty="0"/>
              <a:t>Inventing a good idea and implementing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half</a:t>
            </a:r>
            <a:r>
              <a:rPr lang="en-US" dirty="0"/>
              <a:t> of the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 is the second half </a:t>
            </a:r>
            <a:r>
              <a:rPr lang="en-US" dirty="0"/>
              <a:t>of the solution</a:t>
            </a:r>
          </a:p>
          <a:p>
            <a:r>
              <a:rPr lang="en-US" dirty="0"/>
              <a:t>Always test thoroughly your solution</a:t>
            </a:r>
          </a:p>
          <a:p>
            <a:pPr lvl="1"/>
            <a:r>
              <a:rPr lang="en-US" dirty="0"/>
              <a:t>Invest in testing!</a:t>
            </a:r>
          </a:p>
          <a:p>
            <a:pPr lvl="1"/>
            <a:r>
              <a:rPr lang="en-US" dirty="0"/>
              <a:t>One 90-100% solved problem could be better than 2 or 3 partially solved</a:t>
            </a:r>
          </a:p>
          <a:p>
            <a:pPr lvl="1"/>
            <a:r>
              <a:rPr lang="en-US" dirty="0"/>
              <a:t>Testing an existing problem takes less time than solving another problem from scratch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could not certify absence of defects</a:t>
            </a:r>
          </a:p>
          <a:p>
            <a:pPr lvl="1"/>
            <a:r>
              <a:rPr lang="en-US" dirty="0"/>
              <a:t>It just reduces the defects’ rates</a:t>
            </a:r>
          </a:p>
          <a:p>
            <a:pPr lvl="1"/>
            <a:r>
              <a:rPr lang="en-US" dirty="0"/>
              <a:t>Well tested solutions are more likely to be correct</a:t>
            </a:r>
          </a:p>
          <a:p>
            <a:pPr>
              <a:spcBef>
                <a:spcPts val="1200"/>
              </a:spcBef>
            </a:pPr>
            <a:r>
              <a:rPr lang="en-US" dirty="0"/>
              <a:t>Start testing with a good representative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general case</a:t>
            </a:r>
          </a:p>
          <a:p>
            <a:pPr lvl="1"/>
            <a:r>
              <a:rPr lang="en-US" dirty="0"/>
              <a:t>Not a small isolated case</a:t>
            </a:r>
          </a:p>
          <a:p>
            <a:pPr lvl="2"/>
            <a:r>
              <a:rPr lang="en-US" dirty="0"/>
              <a:t>A typical case</a:t>
            </a:r>
          </a:p>
          <a:p>
            <a:pPr lvl="1"/>
            <a:r>
              <a:rPr lang="en-US" dirty="0"/>
              <a:t>Large enough test case, but</a:t>
            </a:r>
          </a:p>
          <a:p>
            <a:pPr lvl="2"/>
            <a:r>
              <a:rPr lang="en-US" dirty="0"/>
              <a:t>Small enough to be easily checkable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 cases</a:t>
            </a:r>
          </a:p>
          <a:p>
            <a:pPr lvl="1"/>
            <a:r>
              <a:rPr lang="en-US" dirty="0"/>
              <a:t>E.g.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..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499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</a:p>
          <a:p>
            <a:r>
              <a:rPr lang="en-US" dirty="0"/>
              <a:t>If a bug is found</a:t>
            </a:r>
          </a:p>
          <a:p>
            <a:pPr lvl="1"/>
            <a:r>
              <a:rPr lang="en-US" dirty="0"/>
              <a:t>Repeat all tests after fixing it to avoid regressions</a:t>
            </a:r>
          </a:p>
          <a:p>
            <a:r>
              <a:rPr lang="en-US" dirty="0"/>
              <a:t>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</a:t>
            </a:r>
          </a:p>
          <a:p>
            <a:pPr lvl="1"/>
            <a:r>
              <a:rPr lang="en-US" dirty="0"/>
              <a:t>How to be sure that your algorithm is fast enough to meet the requirements?</a:t>
            </a:r>
          </a:p>
          <a:p>
            <a:pPr lvl="1"/>
            <a:r>
              <a:rPr lang="en-US" dirty="0"/>
              <a:t>Use copy-pasting to generate large test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carefully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statement</a:t>
            </a:r>
          </a:p>
          <a:p>
            <a:pPr lvl="1"/>
            <a:r>
              <a:rPr lang="en-US" dirty="0"/>
              <a:t>Does your solution print exactly what is expected?</a:t>
            </a:r>
          </a:p>
          <a:p>
            <a:pPr lvl="1"/>
            <a:r>
              <a:rPr lang="en-US" dirty="0"/>
              <a:t>Does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follow the requested format?</a:t>
            </a:r>
          </a:p>
          <a:p>
            <a:pPr lvl="1"/>
            <a:r>
              <a:rPr lang="en-US" dirty="0"/>
              <a:t>Did you remove your debug printouts?</a:t>
            </a:r>
          </a:p>
          <a:p>
            <a:r>
              <a:rPr lang="en-US" dirty="0"/>
              <a:t>Be sure to solve the requested problem, not the problem you think is requested!</a:t>
            </a:r>
          </a:p>
          <a:p>
            <a:pPr lvl="1"/>
            <a:r>
              <a:rPr lang="en-US" dirty="0"/>
              <a:t>Example: "Write a program to print the number of permutations of n elements" means to print a single number, not a set of permutations!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the 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with full deck of 52 cards</a:t>
            </a:r>
          </a:p>
          <a:p>
            <a:pPr lvl="1"/>
            <a:r>
              <a:rPr lang="en-US" dirty="0"/>
              <a:t>Serious error found </a:t>
            </a:r>
            <a:r>
              <a:rPr lang="en-US" dirty="0">
                <a:sym typeface="Wingdings" pitchFamily="2" charset="2"/>
              </a:rPr>
              <a:t> change the algorithm</a:t>
            </a:r>
            <a:endParaRPr lang="en-US" dirty="0"/>
          </a:p>
          <a:p>
            <a:r>
              <a:rPr lang="en-US" dirty="0"/>
              <a:t>Change the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 the first card with a random card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exchange cards 0, 1, …, N-1 with a random card</a:t>
            </a:r>
          </a:p>
          <a:p>
            <a:pPr lvl="1"/>
            <a:r>
              <a:rPr lang="en-US" dirty="0"/>
              <a:t>Test whether the new algorithm works</a:t>
            </a:r>
          </a:p>
          <a:p>
            <a:r>
              <a:rPr lang="en-US" dirty="0"/>
              <a:t>Test with 1 card, 2 cards, 0 cards, 52 cards</a:t>
            </a:r>
          </a:p>
          <a:p>
            <a:r>
              <a:rPr lang="en-US" dirty="0"/>
              <a:t>Performance test with 52 000 cards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799" y="1044000"/>
            <a:ext cx="11007726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string[] allFaces = new string[] { "2", "3", "4", "5",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"6", "7", "8", "9", "10", "J", "Q", "K", "A"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Suit[] allSuits = new Suit[] {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Suit.Club, Suit.Diamond, Suit.Heart, Suit.Spade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foreach (var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(var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 card = new Card() { Face = face, Suit = suit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cards.Add(card);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751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 is surprising: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of the cards keep their initial positions!</a:t>
            </a:r>
          </a:p>
          <a:p>
            <a:pPr lvl="1"/>
            <a:r>
              <a:rPr lang="en-US" dirty="0"/>
              <a:t>Serious problem: the randomization algorithm is not reliable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19848"/>
            <a:ext cx="10579100" cy="3185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Spade)(7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Diamond)(3 Spade)(4 Spade)(4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Club)(K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Club)(5 Diamond)(5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Heart)(9 Club)(10 Club)(A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Spade)(7 Club)(7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Club)(9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Club)(8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Spade)(8 Diamond)(J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 Diamond)(10 Heart)(10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Heart)(2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Club)(J Spade)(Q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Heart)(2 Heart)(Q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Diamond)(6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Diamond)(K Diamond)</a:t>
            </a:r>
          </a:p>
        </p:txBody>
      </p:sp>
    </p:spTree>
    <p:extLst>
      <p:ext uri="{BB962C8B-B14F-4D97-AF65-F5344CB8AC3E}">
        <p14:creationId xmlns:p14="http://schemas.microsoft.com/office/powerpoint/2010/main" val="167349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idea that slightly changes the algorithm:</a:t>
            </a:r>
          </a:p>
          <a:p>
            <a:pPr lvl="1"/>
            <a:r>
              <a:rPr lang="en-US" sz="2800" dirty="0"/>
              <a:t>Exchange the first card with a random card </a:t>
            </a:r>
            <a:r>
              <a:rPr lang="en-US" sz="2800" dirty="0">
                <a:sym typeface="Wingdings" pitchFamily="2" charset="2"/>
              </a:rPr>
              <a:t>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exchange cards 0, 1, …, N-1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the Algorithm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0636" y="2971800"/>
            <a:ext cx="9604376" cy="3486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PerformSingleExchange(cards, i);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452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now seems correct: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Cards are completely randomized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(Again)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81200"/>
            <a:ext cx="105791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Heart)(5 Club)(3 Club)(7 Spade)(6 Club)(5 Spade)(6 Heart) (4 Club)(10 Club)(3 Spade)(K Diamond)(10 Heart)(8 Club)(A Club)(J Diamond)(K Spade)(9 Spade)(7 Club)(10 Diamond)(9 Diamond)(8 Heart)(6 Diamond)(8 Spade)(5 Diamond)(4 Heart)  (10 Spade)(J Club)(Q Spade)(9 Club)(J Heart)(K Club)(2 Heart) (7 Heart)(A Heart)(3 Diamond)(K Heart)(A Spade)(8 Diamond)(4 Spade)(3 Heart)(5 Heart)(Q Heart)(4 Diamond)(2 Spade)(A Diamond)(2 Diamond)(J Spade)(7 Diamond)(Q Diamond)(2 Club)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Spade)(Q Club)</a:t>
            </a:r>
          </a:p>
        </p:txBody>
      </p:sp>
    </p:spTree>
    <p:extLst>
      <p:ext uri="{BB962C8B-B14F-4D97-AF65-F5344CB8AC3E}">
        <p14:creationId xmlns:p14="http://schemas.microsoft.com/office/powerpoint/2010/main" val="241850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Example: we are given 3 problems: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Shuffle a deck of 52 cards in random order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</a:p>
          <a:p>
            <a:pPr lvl="2"/>
            <a:r>
              <a:rPr lang="en-US" dirty="0"/>
              <a:t>Find the max-sum zig-zag path in a matrix</a:t>
            </a:r>
          </a:p>
          <a:p>
            <a:pPr lvl="2"/>
            <a:r>
              <a:rPr lang="en-US" dirty="0"/>
              <a:t>Start from the first column, go up, then down,</a:t>
            </a:r>
            <a:br>
              <a:rPr lang="en-US" dirty="0"/>
            </a:br>
            <a:r>
              <a:rPr lang="en-US" dirty="0"/>
              <a:t>then again up, them again down, …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all blocks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x 2</a:t>
            </a:r>
            <a:r>
              <a:rPr lang="en-US" dirty="0"/>
              <a:t> holding</a:t>
            </a:r>
            <a:br>
              <a:rPr lang="en-US" dirty="0"/>
            </a:br>
            <a:r>
              <a:rPr lang="en-US" dirty="0"/>
              <a:t>4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Latin letters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method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test with 1 card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We found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sz="3200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54876"/>
            <a:ext cx="101219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TestShuffleOneCard()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1712" y="5276671"/>
            <a:ext cx="10121900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Unhandled Exception: System.ArgumentOutOfRangeException: Index was out of range. Must be non-negative and less than the size of the collection. Parameter name: index …</a:t>
            </a:r>
          </a:p>
        </p:txBody>
      </p:sp>
    </p:spTree>
    <p:extLst>
      <p:ext uri="{BB962C8B-B14F-4D97-AF65-F5344CB8AC3E}">
        <p14:creationId xmlns:p14="http://schemas.microsoft.com/office/powerpoint/2010/main" val="749232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Isolate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 </a:t>
            </a:r>
            <a:r>
              <a:rPr lang="en-US" dirty="0"/>
              <a:t>as a special case: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Test shows that the problem is fixed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96158"/>
            <a:ext cx="101219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(cards.Count &gt;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PerformSingleExchange(cards,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239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method to test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/>
              <a:t>: sequential executions get the same result: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problem: the first and the second cards always exchange each other exactly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815749"/>
            <a:ext cx="102139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TestShuffleTwoCards()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Suit.Diamond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5162490"/>
            <a:ext cx="102139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Diamond)(A Club)</a:t>
            </a:r>
          </a:p>
        </p:txBody>
      </p:sp>
    </p:spTree>
    <p:extLst>
      <p:ext uri="{BB962C8B-B14F-4D97-AF65-F5344CB8AC3E}">
        <p14:creationId xmlns:p14="http://schemas.microsoft.com/office/powerpoint/2010/main" val="3439295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allow each card to be exchanged with any other random card,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itself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shows that the problem is fixed</a:t>
            </a:r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7236" y="2569400"/>
            <a:ext cx="1067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rand.Next(0,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0236" y="3331400"/>
            <a:ext cx="58588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 – Bug Fixing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52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Testing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/>
              <a:t>(empty list) generates an empty list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correct</a:t>
            </a:r>
            <a:r>
              <a:rPr lang="en-US" dirty="0">
                <a:sym typeface="Wingdings" pitchFamily="2" charset="2"/>
              </a:rPr>
              <a:t> result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Seems like the cards shuffle algorithm works correctly after the last few fixes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Needs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regression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Assure the new changes do not break all previously working cases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 with full deck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>
                <a:sym typeface="Wingdings" pitchFamily="2" charset="2"/>
              </a:rPr>
              <a:t> everything 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0 Cards; Regression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0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52 000 cards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52 000 Cards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907262"/>
            <a:ext cx="102139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TestShuffle52000Cards()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allFaces = new string[] {"2", "3", "4", "5",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"6", "7", "8", "9", "10", "J", "Q", "K", "A"};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Suit[] allSuits = new Suit[] { 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Suit.Club, Suit.Diamond, Suit.Heart, Suit.Spade};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1000;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(Suit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cards.Add(new Card() { Face = face, Suit = suit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240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/>
            </a:pPr>
            <a:r>
              <a:rPr lang="en-US" dirty="0"/>
              <a:t> Problem solving needs methodology: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Understanding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analyzing 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and a pen for sketching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up, inventing and trying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Decomposing problems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Selecting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about the efficiency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Implementing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the nominal case, border cases and efficiency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41" y="2971800"/>
            <a:ext cx="3082371" cy="228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Solving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carefully the problem descriptions</a:t>
            </a:r>
          </a:p>
          <a:p>
            <a:pPr lvl="1"/>
            <a:r>
              <a:rPr lang="en-US" dirty="0"/>
              <a:t>Think a bit about their possible solutions</a:t>
            </a:r>
          </a:p>
          <a:p>
            <a:r>
              <a:rPr lang="en-US" dirty="0"/>
              <a:t>Order the problems from the easiest to the most complex: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Trivial – randomize the elements of array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variations, rotate and check for duplicates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  <a:endParaRPr lang="en-US" dirty="0"/>
          </a:p>
          <a:p>
            <a:pPr lvl="2"/>
            <a:r>
              <a:rPr lang="en-US" dirty="0"/>
              <a:t>Needs summing, sorting and text file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Problems (2)</a:t>
            </a:r>
          </a:p>
        </p:txBody>
      </p:sp>
    </p:spTree>
    <p:extLst>
      <p:ext uri="{BB962C8B-B14F-4D97-AF65-F5344CB8AC3E}">
        <p14:creationId xmlns:p14="http://schemas.microsoft.com/office/powerpoint/2010/main" val="27194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85765"/>
            <a:ext cx="10363200" cy="820600"/>
          </a:xfrm>
        </p:spPr>
        <p:txBody>
          <a:bodyPr/>
          <a:lstStyle/>
          <a:p>
            <a:r>
              <a:rPr lang="en-US"/>
              <a:t>Using a Paper and a Pen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Visualizing and Sketching your Ideas</a:t>
            </a:r>
            <a:endParaRPr lang="en-US" dirty="0"/>
          </a:p>
        </p:txBody>
      </p:sp>
      <p:pic>
        <p:nvPicPr>
          <p:cNvPr id="59394" name="Picture 2" descr="http://www.losethattyre.co.uk/wp-content/uploads/2008/01/spiral-note-pad-with-pen-empty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888" y="1142997"/>
            <a:ext cx="2397050" cy="3342824"/>
          </a:xfrm>
          <a:prstGeom prst="roundRect">
            <a:avLst>
              <a:gd name="adj" fmla="val 3982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/>
          <p:cNvGrpSpPr/>
          <p:nvPr/>
        </p:nvGrpSpPr>
        <p:grpSpPr>
          <a:xfrm>
            <a:off x="836612" y="1142996"/>
            <a:ext cx="3352802" cy="3352804"/>
            <a:chOff x="884331" y="1470604"/>
            <a:chExt cx="3352802" cy="3352804"/>
          </a:xfrm>
        </p:grpSpPr>
        <p:pic>
          <p:nvPicPr>
            <p:cNvPr id="2052" name="Picture 4" descr="http://findicons.com/files/icons/85/kids/128/editcop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31" y="1470604"/>
              <a:ext cx="3352802" cy="335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clker.com/cliparts/4/a/3/4/1206566086625250088Anonymous_pen_pencil_3.svg.m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59" y="2442482"/>
              <a:ext cx="1532222" cy="176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82" y="1405180"/>
            <a:ext cx="2054530" cy="288365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2626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Never start solving a problem without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+ a pen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You need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your ideas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and pen is the best visualization tool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Allows your brain to think efficiently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works faster than keyboard / screen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Other visualization tools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a Sheet of Paper and a Pen</a:t>
            </a:r>
            <a:endParaRPr lang="en-US" dirty="0"/>
          </a:p>
        </p:txBody>
      </p:sp>
      <p:pic>
        <p:nvPicPr>
          <p:cNvPr id="2050" name="Picture 2" descr="http://www.biacc.org/PenPap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13812" y="2514600"/>
            <a:ext cx="2478141" cy="2310099"/>
          </a:xfrm>
          <a:prstGeom prst="roundRect">
            <a:avLst>
              <a:gd name="adj" fmla="val 474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37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4486</Words>
  <Application>Microsoft Office PowerPoint</Application>
  <PresentationFormat>Custom</PresentationFormat>
  <Paragraphs>673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Methodology of Problem Solving</vt:lpstr>
      <vt:lpstr>Table of Contents</vt:lpstr>
      <vt:lpstr>Have a Question?</vt:lpstr>
      <vt:lpstr>Problems Solving</vt:lpstr>
      <vt:lpstr>Read and Analyze the Problems</vt:lpstr>
      <vt:lpstr>Analyzing the Problems</vt:lpstr>
      <vt:lpstr>Analyzing the Problems (2)</vt:lpstr>
      <vt:lpstr>Using a Paper and a Pen</vt:lpstr>
      <vt:lpstr>Use a Sheet of Paper and a Pen</vt:lpstr>
      <vt:lpstr>Prefer Squared Paper</vt:lpstr>
      <vt:lpstr>Paper and Pen</vt:lpstr>
      <vt:lpstr>Invent Ideas</vt:lpstr>
      <vt:lpstr>Think Up, Invent and Try Ideas</vt:lpstr>
      <vt:lpstr>Invent and Try Ideas – Example</vt:lpstr>
      <vt:lpstr>Invent and Try Ideas – Example (2)</vt:lpstr>
      <vt:lpstr>Divide and Conquer</vt:lpstr>
      <vt:lpstr>Decompose the Problem</vt:lpstr>
      <vt:lpstr>Divide and Conquer – Example</vt:lpstr>
      <vt:lpstr>Sub-Problem #1 (Single Exchange)</vt:lpstr>
      <vt:lpstr>Sub-Problem #1 (Single Exchange)</vt:lpstr>
      <vt:lpstr>Sub-Problem #1 (Single Exchange)</vt:lpstr>
      <vt:lpstr>Check-up Your Ideas</vt:lpstr>
      <vt:lpstr>Check-up Your Ideas</vt:lpstr>
      <vt:lpstr>Check-up Your Ideas – Example</vt:lpstr>
      <vt:lpstr>Invent New Idea If Needed</vt:lpstr>
      <vt:lpstr>Invent New Ideas – Example</vt:lpstr>
      <vt:lpstr>Check-up the New Idea – Example</vt:lpstr>
      <vt:lpstr>Think about Data Structures</vt:lpstr>
      <vt:lpstr>Choosing Appropriate Data Structures</vt:lpstr>
      <vt:lpstr>Choose Appropriate Data Structures – Example</vt:lpstr>
      <vt:lpstr>Efficiency and Performance</vt:lpstr>
      <vt:lpstr>Think About the Efficiency</vt:lpstr>
      <vt:lpstr>Efficiency is not Always Required</vt:lpstr>
      <vt:lpstr>Efficiency – Example</vt:lpstr>
      <vt:lpstr>Implementation</vt:lpstr>
      <vt:lpstr>Start Coding: Check List</vt:lpstr>
      <vt:lpstr>Coding Check List – Example</vt:lpstr>
      <vt:lpstr>Implement your Algorithm Step-by-Step</vt:lpstr>
      <vt:lpstr>Step #1 – Class Card</vt:lpstr>
      <vt:lpstr>Step #1 – Test</vt:lpstr>
      <vt:lpstr>Step #2 – Create and Print a Deck of Cards</vt:lpstr>
      <vt:lpstr>Step #2 – Test</vt:lpstr>
      <vt:lpstr>Step #3 – Single Exchange</vt:lpstr>
      <vt:lpstr>Step #3 – Test</vt:lpstr>
      <vt:lpstr>Step #3 – Fix Bug and Test</vt:lpstr>
      <vt:lpstr>Step #3 – Fix Again and Test</vt:lpstr>
      <vt:lpstr>Step #4 – Shuffle the Deck</vt:lpstr>
      <vt:lpstr>Step #4 – Strange Bug</vt:lpstr>
      <vt:lpstr>Step #4 – Fix Again and Test</vt:lpstr>
      <vt:lpstr>Testing the Code</vt:lpstr>
      <vt:lpstr>Thoroughly Test your Solution</vt:lpstr>
      <vt:lpstr>How to Test?</vt:lpstr>
      <vt:lpstr>How to Test? (2)</vt:lpstr>
      <vt:lpstr>Read the Problem Statement</vt:lpstr>
      <vt:lpstr>Testing – Example</vt:lpstr>
      <vt:lpstr>Test with 52 Cards – Example</vt:lpstr>
      <vt:lpstr>Test with 52 Cards – Example (2)</vt:lpstr>
      <vt:lpstr>Fixing the Algorithm</vt:lpstr>
      <vt:lpstr>Test with 52 Cards (Again)</vt:lpstr>
      <vt:lpstr>Test with 1 Card</vt:lpstr>
      <vt:lpstr>Test with 1 Card – Bug Fixing</vt:lpstr>
      <vt:lpstr>Test with 2 Cards</vt:lpstr>
      <vt:lpstr>Test with 2 Cards – Bug Fixing</vt:lpstr>
      <vt:lpstr>Test with 0 Cards; Regression Tests</vt:lpstr>
      <vt:lpstr>Performance Test – 52 000 Cards</vt:lpstr>
      <vt:lpstr>Summary</vt:lpstr>
      <vt:lpstr>Problem Solving Methodology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 of Problem Solving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2017-08-02T14:54:30Z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